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5" r:id="rId3"/>
    <p:sldId id="305" r:id="rId4"/>
    <p:sldId id="257" r:id="rId5"/>
    <p:sldId id="280" r:id="rId6"/>
    <p:sldId id="313" r:id="rId7"/>
    <p:sldId id="258" r:id="rId8"/>
    <p:sldId id="322" r:id="rId9"/>
    <p:sldId id="314" r:id="rId10"/>
    <p:sldId id="315" r:id="rId11"/>
    <p:sldId id="316" r:id="rId12"/>
    <p:sldId id="318" r:id="rId13"/>
    <p:sldId id="317" r:id="rId14"/>
    <p:sldId id="319" r:id="rId15"/>
    <p:sldId id="321" r:id="rId16"/>
    <p:sldId id="304" r:id="rId17"/>
    <p:sldId id="288" r:id="rId18"/>
    <p:sldId id="309" r:id="rId19"/>
    <p:sldId id="298" r:id="rId20"/>
    <p:sldId id="267" r:id="rId21"/>
    <p:sldId id="264" r:id="rId22"/>
    <p:sldId id="297" r:id="rId23"/>
    <p:sldId id="296" r:id="rId24"/>
    <p:sldId id="308" r:id="rId25"/>
    <p:sldId id="311" r:id="rId26"/>
    <p:sldId id="281" r:id="rId27"/>
  </p:sldIdLst>
  <p:sldSz cx="9144000" cy="6858000" type="screen4x3"/>
  <p:notesSz cx="7010400" cy="92964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D9C1B4-6DEA-48D4-B49C-2180CAF5EACF}" v="1" dt="2023-06-19T16:27:11.1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8"/>
    <p:restoredTop sz="86684"/>
  </p:normalViewPr>
  <p:slideViewPr>
    <p:cSldViewPr snapToGrid="0" snapToObjects="1">
      <p:cViewPr varScale="1">
        <p:scale>
          <a:sx n="113" d="100"/>
          <a:sy n="113" d="100"/>
        </p:scale>
        <p:origin x="23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0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55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43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13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32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51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7715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99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32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609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75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81C67-CCB3-4D4D-B7DE-0E1A14B3C0D9}" type="datetimeFigureOut">
              <a:rPr lang="de-DE" smtClean="0"/>
              <a:t>08.07.23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C3A33-52B2-5E4C-8484-DEEA612F7A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0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.koeneke@ttrv-suedniedersachsen.de" TargetMode="External"/><Relationship Id="rId2" Type="http://schemas.openxmlformats.org/officeDocument/2006/relationships/hyperlink" Target="mailto:Sascha.fuchs@ttrv-suedniedersachsen.d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ttrv-suedniedersachsen.d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70503"/>
            <a:ext cx="7772400" cy="1470025"/>
          </a:xfrm>
        </p:spPr>
        <p:txBody>
          <a:bodyPr/>
          <a:lstStyle/>
          <a:p>
            <a:r>
              <a:rPr lang="de-DE" dirty="0"/>
              <a:t>Regionsgruppentage 2023/24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334451"/>
            <a:ext cx="6400800" cy="1416566"/>
          </a:xfrm>
        </p:spPr>
        <p:txBody>
          <a:bodyPr>
            <a:normAutofit fontScale="85000" lnSpcReduction="10000"/>
          </a:bodyPr>
          <a:lstStyle/>
          <a:p>
            <a:r>
              <a:rPr lang="de-DE" dirty="0"/>
              <a:t>Herren – Spielbereiche GÖ &amp; OHA (21.6.23)</a:t>
            </a:r>
          </a:p>
          <a:p>
            <a:r>
              <a:rPr lang="de-DE" dirty="0"/>
              <a:t>Damen und Jugend TTRV SN (24.6.23)</a:t>
            </a:r>
          </a:p>
          <a:p>
            <a:r>
              <a:rPr lang="de-DE" dirty="0"/>
              <a:t>Herren – Spielbereiche NOM (24.6.22)</a:t>
            </a:r>
          </a:p>
        </p:txBody>
      </p:sp>
      <p:pic>
        <p:nvPicPr>
          <p:cNvPr id="4" name="Bild 3" descr="Logo_TTRV_gros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9537" y="0"/>
            <a:ext cx="8281416" cy="252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078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4CAC1-CE0B-98E6-11FE-D3B49CF70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8788"/>
          </a:xfrm>
        </p:spPr>
        <p:txBody>
          <a:bodyPr/>
          <a:lstStyle/>
          <a:p>
            <a:r>
              <a:rPr lang="de-DE" dirty="0"/>
              <a:t>Ergebnisse Mannschaftsstärke (b)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B7565BB-96CC-2708-459F-FDD0AFCAC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4431"/>
            <a:ext cx="9144000" cy="517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732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83C581-C46F-715B-D349-FA769637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6a. Änderungen WO/AB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8C046E-2581-E7B8-A807-EB77ED224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1905"/>
            <a:ext cx="8229600" cy="5350909"/>
          </a:xfrm>
        </p:spPr>
        <p:txBody>
          <a:bodyPr>
            <a:normAutofit fontScale="70000" lnSpcReduction="20000"/>
          </a:bodyPr>
          <a:lstStyle/>
          <a:p>
            <a:r>
              <a:rPr lang="de-DE" dirty="0"/>
              <a:t>Vereinheitlichung Spielsystem</a:t>
            </a:r>
          </a:p>
          <a:p>
            <a:pPr lvl="1"/>
            <a:r>
              <a:rPr lang="de-DE" dirty="0"/>
              <a:t>Bundessystem für 4er Mannschaften</a:t>
            </a:r>
          </a:p>
          <a:p>
            <a:pPr lvl="1"/>
            <a:r>
              <a:rPr lang="de-DE" dirty="0"/>
              <a:t>2 Doppel + 8 Einzel (KEINE Abschlussdoppel!)</a:t>
            </a:r>
          </a:p>
          <a:p>
            <a:pPr lvl="1"/>
            <a:r>
              <a:rPr lang="de-DE" dirty="0"/>
              <a:t>Ausnahmen:</a:t>
            </a:r>
          </a:p>
          <a:p>
            <a:pPr lvl="2"/>
            <a:r>
              <a:rPr lang="de-DE" dirty="0"/>
              <a:t>Damen bleiben beim Braunschweiger System („Bestandsschutz“)</a:t>
            </a:r>
          </a:p>
          <a:p>
            <a:pPr lvl="2"/>
            <a:r>
              <a:rPr lang="de-DE" dirty="0"/>
              <a:t>Nur in der untersten Spielklasse darf vom Bundessystem abgewichen werden</a:t>
            </a:r>
          </a:p>
          <a:p>
            <a:pPr lvl="3"/>
            <a:r>
              <a:rPr lang="de-DE" dirty="0"/>
              <a:t>3er Mannschaften = Braunschweiger System</a:t>
            </a:r>
          </a:p>
          <a:p>
            <a:pPr lvl="3"/>
            <a:r>
              <a:rPr lang="de-DE" dirty="0"/>
              <a:t>2er Mannschaften = </a:t>
            </a:r>
            <a:r>
              <a:rPr lang="de-DE" dirty="0" err="1"/>
              <a:t>Corbillion</a:t>
            </a:r>
            <a:r>
              <a:rPr lang="de-DE" dirty="0"/>
              <a:t>-Cup-System (nicht möglich bei Erwachsenen)</a:t>
            </a:r>
          </a:p>
          <a:p>
            <a:r>
              <a:rPr lang="de-DE" dirty="0"/>
              <a:t>Durchspielen</a:t>
            </a:r>
          </a:p>
          <a:p>
            <a:pPr lvl="1"/>
            <a:r>
              <a:rPr lang="de-DE" dirty="0"/>
              <a:t>Es wird nicht mehr bis zum Siegpunkt gespielt.</a:t>
            </a:r>
          </a:p>
          <a:p>
            <a:pPr lvl="1"/>
            <a:r>
              <a:rPr lang="de-DE" dirty="0"/>
              <a:t>Es werden alle 10 Spiele ausgetragen.</a:t>
            </a:r>
          </a:p>
          <a:p>
            <a:pPr lvl="1"/>
            <a:r>
              <a:rPr lang="de-DE" dirty="0"/>
              <a:t>Keine Sonderregelung für hohe bzw. knappe Ergebnisse (z. B. 3 statt 2 Punkte bei +8 Spieldifferenz)</a:t>
            </a:r>
          </a:p>
          <a:p>
            <a:r>
              <a:rPr lang="de-DE" dirty="0"/>
              <a:t>Sollstärke von Gruppen bleibt bei 10 Teams</a:t>
            </a:r>
          </a:p>
          <a:p>
            <a:pPr lvl="1"/>
            <a:r>
              <a:rPr lang="de-DE" dirty="0"/>
              <a:t>7 Spiele = 1.100 Stimmen</a:t>
            </a:r>
          </a:p>
          <a:p>
            <a:pPr lvl="1"/>
            <a:r>
              <a:rPr lang="de-DE" dirty="0"/>
              <a:t>8 Spiele = 2.430 Stimmen</a:t>
            </a:r>
          </a:p>
          <a:p>
            <a:pPr lvl="1"/>
            <a:r>
              <a:rPr lang="de-DE" dirty="0"/>
              <a:t>9 Spiele = 2.995 Stimmen</a:t>
            </a:r>
          </a:p>
        </p:txBody>
      </p:sp>
    </p:spTree>
    <p:extLst>
      <p:ext uri="{BB962C8B-B14F-4D97-AF65-F5344CB8AC3E}">
        <p14:creationId xmlns:p14="http://schemas.microsoft.com/office/powerpoint/2010/main" val="2810697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31BEC2-E685-D66D-4956-8EAFE1AA1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0005"/>
          </a:xfrm>
        </p:spPr>
        <p:txBody>
          <a:bodyPr>
            <a:normAutofit fontScale="90000"/>
          </a:bodyPr>
          <a:lstStyle/>
          <a:p>
            <a:r>
              <a:rPr lang="de-DE" dirty="0"/>
              <a:t>Ergebnisse Spielsystem &amp; Durchspielen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79F0C6B-6052-119F-9C8A-C95DC7417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817" y="3767647"/>
            <a:ext cx="9144000" cy="309035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7C3631A-99EB-C7F3-0066-E0DA4DE11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74644"/>
            <a:ext cx="9144000" cy="280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632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0FFFB-6F0D-218D-C439-EEABA48A9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9214"/>
          </a:xfrm>
        </p:spPr>
        <p:txBody>
          <a:bodyPr>
            <a:normAutofit fontScale="90000"/>
          </a:bodyPr>
          <a:lstStyle/>
          <a:p>
            <a:r>
              <a:rPr lang="de-DE" dirty="0"/>
              <a:t>6b. Umsetzung in TTRV SN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76AA82-045C-69A9-A27E-73B0E4634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843" y="1116840"/>
            <a:ext cx="8766314" cy="5496339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2023/24 – alles bleibt wie bisher</a:t>
            </a:r>
          </a:p>
          <a:p>
            <a:r>
              <a:rPr lang="de-DE" dirty="0">
                <a:solidFill>
                  <a:srgbClr val="92D050"/>
                </a:solidFill>
              </a:rPr>
              <a:t>2024/25</a:t>
            </a:r>
          </a:p>
          <a:p>
            <a:pPr lvl="1"/>
            <a:r>
              <a:rPr lang="de-DE" dirty="0">
                <a:solidFill>
                  <a:srgbClr val="92D050"/>
                </a:solidFill>
              </a:rPr>
              <a:t>(Bezirk: Keine Änderungen)</a:t>
            </a:r>
          </a:p>
          <a:p>
            <a:pPr lvl="1"/>
            <a:r>
              <a:rPr lang="de-DE" dirty="0">
                <a:solidFill>
                  <a:srgbClr val="92D050"/>
                </a:solidFill>
              </a:rPr>
              <a:t>Kreisliga bis 4. Kreisklasse</a:t>
            </a:r>
          </a:p>
          <a:p>
            <a:pPr lvl="2"/>
            <a:r>
              <a:rPr lang="de-DE" dirty="0">
                <a:solidFill>
                  <a:srgbClr val="92D050"/>
                </a:solidFill>
              </a:rPr>
              <a:t>Umstellung Spielsystem auf Bundessystem</a:t>
            </a:r>
          </a:p>
          <a:p>
            <a:pPr lvl="2"/>
            <a:r>
              <a:rPr lang="de-DE" dirty="0">
                <a:solidFill>
                  <a:srgbClr val="92D050"/>
                </a:solidFill>
              </a:rPr>
              <a:t>Umstellung auf Durchspielen</a:t>
            </a:r>
          </a:p>
          <a:p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2025/26 – 1. Bezirksklassen Ost + West</a:t>
            </a:r>
          </a:p>
          <a:p>
            <a:pPr lvl="1"/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Umstellung von 6er auf 4er Mannschaft</a:t>
            </a:r>
          </a:p>
          <a:p>
            <a:pPr lvl="1"/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Umstellung Spielsystem auf Bundessystem</a:t>
            </a:r>
          </a:p>
          <a:p>
            <a:pPr lvl="1"/>
            <a:r>
              <a:rPr lang="de-D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Umstellung auf Durchspielen</a:t>
            </a:r>
          </a:p>
          <a:p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2026/27 – Bezirksliga + Bezirksoberliga</a:t>
            </a:r>
          </a:p>
          <a:p>
            <a:pPr lvl="1"/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Umstellung von 6er auf 4er Mannschaft</a:t>
            </a:r>
          </a:p>
          <a:p>
            <a:pPr lvl="1"/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Umstellung Spielsystem auf Bundessystem</a:t>
            </a:r>
          </a:p>
          <a:p>
            <a:pPr lvl="1"/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Umstellung auf Durchspielen</a:t>
            </a:r>
          </a:p>
        </p:txBody>
      </p:sp>
    </p:spTree>
    <p:extLst>
      <p:ext uri="{BB962C8B-B14F-4D97-AF65-F5344CB8AC3E}">
        <p14:creationId xmlns:p14="http://schemas.microsoft.com/office/powerpoint/2010/main" val="4152106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C88F1-68E9-BF44-A781-81B65026C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7. Exkurs Gruppeneinteilung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E0F611-4538-3B40-9D92-8A5C554D5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Zeitlicher Ablauf</a:t>
            </a:r>
          </a:p>
          <a:p>
            <a:pPr lvl="1"/>
            <a:r>
              <a:rPr lang="de-DE" dirty="0"/>
              <a:t>1. – 10. Juni Vereinsmeldung</a:t>
            </a:r>
          </a:p>
          <a:p>
            <a:pPr lvl="1"/>
            <a:r>
              <a:rPr lang="de-DE" dirty="0"/>
              <a:t>11. Juni Vervollständigung offener Meldungen</a:t>
            </a:r>
          </a:p>
          <a:p>
            <a:pPr lvl="1"/>
            <a:r>
              <a:rPr lang="de-DE" dirty="0"/>
              <a:t>Ca. 15. Juni Erstellung vorläufiger Gruppeneinteilungen von ca. 450 Teams</a:t>
            </a:r>
          </a:p>
          <a:p>
            <a:pPr lvl="1"/>
            <a:r>
              <a:rPr lang="de-DE" dirty="0"/>
              <a:t>Ca. 20. – 25. Juni Regionsgruppentage</a:t>
            </a:r>
          </a:p>
          <a:p>
            <a:pPr lvl="1"/>
            <a:r>
              <a:rPr lang="de-DE" dirty="0"/>
              <a:t>20. Juni – 1. Juli Mannschaftsmeldung</a:t>
            </a:r>
          </a:p>
          <a:p>
            <a:r>
              <a:rPr lang="de-DE" dirty="0"/>
              <a:t>Sollstärke von Gruppen = 10 Teams</a:t>
            </a:r>
          </a:p>
          <a:p>
            <a:r>
              <a:rPr lang="de-DE" dirty="0"/>
              <a:t>Abweichungen möglich durch Sonderfälle</a:t>
            </a:r>
          </a:p>
        </p:txBody>
      </p:sp>
    </p:spTree>
    <p:extLst>
      <p:ext uri="{BB962C8B-B14F-4D97-AF65-F5344CB8AC3E}">
        <p14:creationId xmlns:p14="http://schemas.microsoft.com/office/powerpoint/2010/main" val="1959478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65B362-176F-3445-8C8A-BE380762A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14300"/>
            <a:ext cx="8039100" cy="685800"/>
          </a:xfrm>
        </p:spPr>
        <p:txBody>
          <a:bodyPr>
            <a:normAutofit/>
          </a:bodyPr>
          <a:lstStyle/>
          <a:p>
            <a:r>
              <a:rPr lang="de-DE" sz="3600" dirty="0"/>
              <a:t>7. Gruppenaufbau am Beispiel Kreisliga</a:t>
            </a:r>
          </a:p>
        </p:txBody>
      </p:sp>
      <p:graphicFrame>
        <p:nvGraphicFramePr>
          <p:cNvPr id="9" name="Inhaltsplatzhalter 8">
            <a:extLst>
              <a:ext uri="{FF2B5EF4-FFF2-40B4-BE49-F238E27FC236}">
                <a16:creationId xmlns:a16="http://schemas.microsoft.com/office/drawing/2014/main" id="{9944E4F0-9D29-4040-BD7C-83E43FAE94D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0558686"/>
              </p:ext>
            </p:extLst>
          </p:nvPr>
        </p:nvGraphicFramePr>
        <p:xfrm>
          <a:off x="4823460" y="1097280"/>
          <a:ext cx="4046220" cy="3909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1261">
                  <a:extLst>
                    <a:ext uri="{9D8B030D-6E8A-4147-A177-3AD203B41FA5}">
                      <a16:colId xmlns:a16="http://schemas.microsoft.com/office/drawing/2014/main" val="2356826551"/>
                    </a:ext>
                  </a:extLst>
                </a:gridCol>
                <a:gridCol w="2054959">
                  <a:extLst>
                    <a:ext uri="{9D8B030D-6E8A-4147-A177-3AD203B41FA5}">
                      <a16:colId xmlns:a16="http://schemas.microsoft.com/office/drawing/2014/main" val="983143991"/>
                    </a:ext>
                  </a:extLst>
                </a:gridCol>
              </a:tblGrid>
              <a:tr h="4886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sng" strike="noStrike" dirty="0">
                          <a:effectLst/>
                        </a:rPr>
                        <a:t>Nachrückreihenfolge</a:t>
                      </a:r>
                      <a:endParaRPr lang="de-DE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0000961"/>
                  </a:ext>
                </a:extLst>
              </a:tr>
              <a:tr h="4886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1. Nachrücker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</a:rPr>
                        <a:t>Relegationsverlierer 1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8708329"/>
                  </a:ext>
                </a:extLst>
              </a:tr>
              <a:tr h="4886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2. Nachrücker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</a:rPr>
                        <a:t>Relegationsverlierer 2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7311737"/>
                  </a:ext>
                </a:extLst>
              </a:tr>
              <a:tr h="4886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3. Nachrücker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</a:rPr>
                        <a:t>9. Platz KL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4277853"/>
                  </a:ext>
                </a:extLst>
              </a:tr>
              <a:tr h="4886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4. Nachrücker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</a:rPr>
                        <a:t>3. Platz 1. KK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8924012"/>
                  </a:ext>
                </a:extLst>
              </a:tr>
              <a:tr h="4886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5. Nachrücker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</a:rPr>
                        <a:t>10. Platz KL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3287534"/>
                  </a:ext>
                </a:extLst>
              </a:tr>
              <a:tr h="4886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6. Nachrücker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>
                          <a:effectLst/>
                        </a:rPr>
                        <a:t>4. Platz 1. KK</a:t>
                      </a:r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0988286"/>
                  </a:ext>
                </a:extLst>
              </a:tr>
              <a:tr h="48863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>
                          <a:effectLst/>
                        </a:rPr>
                        <a:t>...</a:t>
                      </a:r>
                      <a:endParaRPr lang="de-D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59107048"/>
                  </a:ext>
                </a:extLst>
              </a:tr>
            </a:tbl>
          </a:graphicData>
        </a:graphic>
      </p:graphicFrame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5C50563C-E30B-CB41-BB9C-C1365205C57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96868052"/>
              </p:ext>
            </p:extLst>
          </p:nvPr>
        </p:nvGraphicFramePr>
        <p:xfrm>
          <a:off x="533400" y="1097280"/>
          <a:ext cx="4198620" cy="5227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0371">
                  <a:extLst>
                    <a:ext uri="{9D8B030D-6E8A-4147-A177-3AD203B41FA5}">
                      <a16:colId xmlns:a16="http://schemas.microsoft.com/office/drawing/2014/main" val="1575912987"/>
                    </a:ext>
                  </a:extLst>
                </a:gridCol>
                <a:gridCol w="2698249">
                  <a:extLst>
                    <a:ext uri="{9D8B030D-6E8A-4147-A177-3AD203B41FA5}">
                      <a16:colId xmlns:a16="http://schemas.microsoft.com/office/drawing/2014/main" val="3207518706"/>
                    </a:ext>
                  </a:extLst>
                </a:gridCol>
              </a:tblGrid>
              <a:tr h="35907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sng" strike="noStrike" dirty="0">
                          <a:effectLst/>
                        </a:rPr>
                        <a:t>Platz</a:t>
                      </a:r>
                      <a:endParaRPr lang="de-DE" sz="1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sng" strike="noStrike">
                          <a:effectLst/>
                        </a:rPr>
                        <a:t>Aufbau Kreisliga</a:t>
                      </a:r>
                      <a:endParaRPr lang="de-DE" sz="14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3997952"/>
                  </a:ext>
                </a:extLst>
              </a:tr>
              <a:tr h="361018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1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Relegationsverlierer BK - KL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2136656"/>
                  </a:ext>
                </a:extLst>
              </a:tr>
              <a:tr h="35907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dirty="0">
                          <a:effectLst/>
                        </a:rPr>
                        <a:t>2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Platz 9 BK - Absteiger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5004275"/>
                  </a:ext>
                </a:extLst>
              </a:tr>
              <a:tr h="45309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3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Platz 10 BK - Absteiger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136560"/>
                  </a:ext>
                </a:extLst>
              </a:tr>
              <a:tr h="35907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4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Platz 3 KL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77291159"/>
                  </a:ext>
                </a:extLst>
              </a:tr>
              <a:tr h="35907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5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Platz 4 KL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1013049"/>
                  </a:ext>
                </a:extLst>
              </a:tr>
              <a:tr h="35907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6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Platz 5 KL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866717"/>
                  </a:ext>
                </a:extLst>
              </a:tr>
              <a:tr h="35907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7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Platz 6 KL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3492693"/>
                  </a:ext>
                </a:extLst>
              </a:tr>
              <a:tr h="35907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8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Platz 7 KL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6823574"/>
                  </a:ext>
                </a:extLst>
              </a:tr>
              <a:tr h="35907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9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Relegationsgewinner KL - 1. KK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7968517"/>
                  </a:ext>
                </a:extLst>
              </a:tr>
              <a:tr h="359072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10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Platz 1 aus 1. Kreisklasse - Aufsteiger 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4072179"/>
                  </a:ext>
                </a:extLst>
              </a:tr>
              <a:tr h="339998"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9180923"/>
                  </a:ext>
                </a:extLst>
              </a:tr>
              <a:tr h="3590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 + Klassenverzicht aus höheren Gruppen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79834"/>
                  </a:ext>
                </a:extLst>
              </a:tr>
              <a:tr h="4827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dirty="0">
                          <a:effectLst/>
                        </a:rPr>
                        <a:t> + Sonderstartrecht (Jugend aus Niedersachsenliga)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055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671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B870C-1FB5-8A42-B6EB-0B3C543DF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8703"/>
            <a:ext cx="8229600" cy="840531"/>
          </a:xfrm>
        </p:spPr>
        <p:txBody>
          <a:bodyPr>
            <a:normAutofit fontScale="90000"/>
          </a:bodyPr>
          <a:lstStyle/>
          <a:p>
            <a:r>
              <a:rPr lang="de-DE" dirty="0"/>
              <a:t>8. Gruppeneinteilung 2023/24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7C21D8-149A-0E41-9086-8A2F4955C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9234"/>
            <a:ext cx="8229600" cy="5352739"/>
          </a:xfrm>
        </p:spPr>
        <p:txBody>
          <a:bodyPr/>
          <a:lstStyle/>
          <a:p>
            <a:r>
              <a:rPr lang="de-DE" dirty="0"/>
              <a:t>Einteilung Spielzeit 2023/24</a:t>
            </a:r>
          </a:p>
          <a:p>
            <a:pPr lvl="1"/>
            <a:r>
              <a:rPr lang="de-DE" dirty="0"/>
              <a:t>Nachwuchs</a:t>
            </a:r>
          </a:p>
          <a:p>
            <a:pPr lvl="2"/>
            <a:r>
              <a:rPr lang="de-DE" dirty="0"/>
              <a:t>Doppelrunde bei zu geringer Gruppenstärke</a:t>
            </a:r>
          </a:p>
          <a:p>
            <a:pPr lvl="2"/>
            <a:r>
              <a:rPr lang="de-DE" dirty="0"/>
              <a:t>Eventspieltage bei zu großen Distanzen</a:t>
            </a:r>
          </a:p>
          <a:p>
            <a:pPr lvl="1"/>
            <a:r>
              <a:rPr lang="de-DE" dirty="0"/>
              <a:t>Erwachsene</a:t>
            </a:r>
          </a:p>
          <a:p>
            <a:pPr lvl="2"/>
            <a:r>
              <a:rPr lang="de-DE" dirty="0"/>
              <a:t>Sonderfall Herren BK Ost + West</a:t>
            </a:r>
          </a:p>
          <a:p>
            <a:pPr lvl="3"/>
            <a:r>
              <a:rPr lang="de-DE" dirty="0"/>
              <a:t>Keine Aufsteiger aus Osterode</a:t>
            </a:r>
          </a:p>
          <a:p>
            <a:pPr lvl="3"/>
            <a:r>
              <a:rPr lang="de-DE" dirty="0"/>
              <a:t>Nachrücker aus KL NOM</a:t>
            </a:r>
          </a:p>
          <a:p>
            <a:pPr lvl="1"/>
            <a:endParaRPr lang="de-DE" dirty="0"/>
          </a:p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D0E495E-0DB1-4547-A7B7-5C095E9215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161" y="4938235"/>
            <a:ext cx="5235678" cy="168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798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8D708-2065-CB49-8746-C385DF85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9644"/>
          </a:xfrm>
        </p:spPr>
        <p:txBody>
          <a:bodyPr/>
          <a:lstStyle/>
          <a:p>
            <a:r>
              <a:rPr lang="de-DE" dirty="0"/>
              <a:t>9. Spielleiter Kreisebene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AC33EE-CC97-8B48-91E5-2C1A13A26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74282"/>
            <a:ext cx="8229600" cy="5226518"/>
          </a:xfrm>
        </p:spPr>
        <p:txBody>
          <a:bodyPr>
            <a:normAutofit/>
          </a:bodyPr>
          <a:lstStyle/>
          <a:p>
            <a:r>
              <a:rPr lang="de-DE" dirty="0"/>
              <a:t>Erwachse (alle Spielbereiche)</a:t>
            </a:r>
          </a:p>
          <a:p>
            <a:pPr lvl="1"/>
            <a:r>
              <a:rPr lang="de-DE" dirty="0"/>
              <a:t>Punktspielbetrieb:</a:t>
            </a:r>
          </a:p>
          <a:p>
            <a:pPr lvl="2"/>
            <a:r>
              <a:rPr lang="de-DE" dirty="0"/>
              <a:t>Damen: Keine Änderung</a:t>
            </a:r>
          </a:p>
          <a:p>
            <a:pPr lvl="2"/>
            <a:r>
              <a:rPr lang="de-DE" dirty="0"/>
              <a:t>Herren 1. BK Ost: Tobias Bevern </a:t>
            </a:r>
          </a:p>
          <a:p>
            <a:pPr lvl="2"/>
            <a:r>
              <a:rPr lang="de-DE" dirty="0"/>
              <a:t>Herren Spielbereich Göttingen: Keine Änderung</a:t>
            </a:r>
          </a:p>
          <a:p>
            <a:pPr lvl="2"/>
            <a:r>
              <a:rPr lang="de-DE" dirty="0"/>
              <a:t>Herren Spielbereich Osterode: Keine Änderung</a:t>
            </a:r>
          </a:p>
          <a:p>
            <a:pPr lvl="2"/>
            <a:r>
              <a:rPr lang="de-DE" dirty="0"/>
              <a:t>Herren Spielbereich Northeim: Keine Änderung</a:t>
            </a:r>
          </a:p>
          <a:p>
            <a:r>
              <a:rPr lang="de-DE" dirty="0"/>
              <a:t>Nachwuchs</a:t>
            </a:r>
          </a:p>
          <a:p>
            <a:pPr lvl="1"/>
            <a:r>
              <a:rPr lang="de-DE" dirty="0"/>
              <a:t>Je nach Anzahl der Gruppen werden die Spielleiter im Rahmen der Einteilung festgelegt.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32704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F48D21-417E-EB44-BD81-6E67802A8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10. Landespokal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3C0000-DE6A-2945-8A54-DED78552B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7921487" cy="4525963"/>
          </a:xfrm>
        </p:spPr>
        <p:txBody>
          <a:bodyPr/>
          <a:lstStyle/>
          <a:p>
            <a:r>
              <a:rPr lang="de-DE" dirty="0"/>
              <a:t>2021/ 22: </a:t>
            </a:r>
          </a:p>
          <a:p>
            <a:pPr lvl="1"/>
            <a:r>
              <a:rPr lang="de-DE" sz="2400" dirty="0"/>
              <a:t>SV Schwarz-Weiß </a:t>
            </a:r>
            <a:r>
              <a:rPr lang="de-DE" sz="2400" dirty="0" err="1"/>
              <a:t>Harriehausen</a:t>
            </a:r>
            <a:r>
              <a:rPr lang="de-DE" sz="2400" dirty="0"/>
              <a:t> gewinnt Herren E Landespokal</a:t>
            </a:r>
          </a:p>
          <a:p>
            <a:r>
              <a:rPr lang="de-DE" dirty="0"/>
              <a:t>2022/ 23: </a:t>
            </a:r>
          </a:p>
          <a:p>
            <a:pPr lvl="1"/>
            <a:r>
              <a:rPr lang="de-DE" sz="2400" dirty="0"/>
              <a:t>TTSV </a:t>
            </a:r>
            <a:r>
              <a:rPr lang="de-DE" sz="2400" dirty="0" err="1"/>
              <a:t>Mielenhausen</a:t>
            </a:r>
            <a:r>
              <a:rPr lang="de-DE" sz="2400" dirty="0"/>
              <a:t> II belegt 3. Platz bei Herren 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37B99AA-91BF-984B-E4D6-2C5CC4CC8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543" y="4243501"/>
            <a:ext cx="6982799" cy="162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105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187C9-656F-DC48-B185-6FB6F208D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6746"/>
          </a:xfrm>
        </p:spPr>
        <p:txBody>
          <a:bodyPr>
            <a:normAutofit/>
          </a:bodyPr>
          <a:lstStyle/>
          <a:p>
            <a:r>
              <a:rPr lang="de-DE" sz="2400" dirty="0"/>
              <a:t>10. Teilnehmer Landespokal 2023/24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A4E5F2-14B3-1F4F-9F41-56855123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93852"/>
            <a:ext cx="8229600" cy="5361475"/>
          </a:xfrm>
        </p:spPr>
        <p:txBody>
          <a:bodyPr>
            <a:normAutofit fontScale="62500" lnSpcReduction="20000"/>
          </a:bodyPr>
          <a:lstStyle/>
          <a:p>
            <a:pPr lvl="1"/>
            <a:r>
              <a:rPr lang="de-DE" dirty="0"/>
              <a:t>Herren A (Verbandsliga </a:t>
            </a:r>
            <a:r>
              <a:rPr lang="mr-IN" dirty="0"/>
              <a:t>–</a:t>
            </a:r>
            <a:r>
              <a:rPr lang="de-DE" dirty="0"/>
              <a:t> Landesliga)</a:t>
            </a:r>
          </a:p>
          <a:p>
            <a:pPr lvl="2"/>
            <a:r>
              <a:rPr lang="de-DE" dirty="0"/>
              <a:t>…</a:t>
            </a:r>
          </a:p>
          <a:p>
            <a:pPr lvl="1"/>
            <a:r>
              <a:rPr lang="de-DE" dirty="0"/>
              <a:t>Herren B (Bezirksoberliga </a:t>
            </a:r>
            <a:r>
              <a:rPr lang="mr-IN" dirty="0"/>
              <a:t>–</a:t>
            </a:r>
            <a:r>
              <a:rPr lang="de-DE" dirty="0"/>
              <a:t> Bezirksliga)</a:t>
            </a:r>
          </a:p>
          <a:p>
            <a:pPr lvl="2"/>
            <a:r>
              <a:rPr lang="de-DE" dirty="0"/>
              <a:t>SG </a:t>
            </a:r>
            <a:r>
              <a:rPr lang="de-DE" dirty="0" err="1"/>
              <a:t>Rhume</a:t>
            </a:r>
            <a:r>
              <a:rPr lang="de-DE" dirty="0"/>
              <a:t> 2</a:t>
            </a:r>
          </a:p>
          <a:p>
            <a:pPr lvl="2"/>
            <a:r>
              <a:rPr lang="de-DE" dirty="0"/>
              <a:t>TTSV </a:t>
            </a:r>
            <a:r>
              <a:rPr lang="de-DE" dirty="0" err="1"/>
              <a:t>Mielenhausen</a:t>
            </a:r>
            <a:r>
              <a:rPr lang="de-DE" dirty="0"/>
              <a:t> 1</a:t>
            </a:r>
          </a:p>
          <a:p>
            <a:pPr lvl="1"/>
            <a:r>
              <a:rPr lang="de-DE" dirty="0"/>
              <a:t>Herren C (1. + 2. Bezirksklasse)</a:t>
            </a:r>
          </a:p>
          <a:p>
            <a:pPr lvl="2"/>
            <a:r>
              <a:rPr lang="de-DE" dirty="0"/>
              <a:t>SG </a:t>
            </a:r>
            <a:r>
              <a:rPr lang="de-DE" dirty="0" err="1"/>
              <a:t>Rhume</a:t>
            </a:r>
            <a:r>
              <a:rPr lang="de-DE" dirty="0"/>
              <a:t> 3</a:t>
            </a:r>
          </a:p>
          <a:p>
            <a:pPr lvl="2"/>
            <a:r>
              <a:rPr lang="de-DE" dirty="0"/>
              <a:t>TTSV </a:t>
            </a:r>
            <a:r>
              <a:rPr lang="de-DE" dirty="0" err="1"/>
              <a:t>Mielenhausen</a:t>
            </a:r>
            <a:r>
              <a:rPr lang="de-DE" dirty="0"/>
              <a:t> 2</a:t>
            </a:r>
          </a:p>
          <a:p>
            <a:pPr lvl="1"/>
            <a:r>
              <a:rPr lang="de-DE" dirty="0"/>
              <a:t>Herren D (Kreisliga)</a:t>
            </a:r>
          </a:p>
          <a:p>
            <a:pPr lvl="2"/>
            <a:r>
              <a:rPr lang="de-DE" dirty="0"/>
              <a:t>SCW Göttingen 5</a:t>
            </a:r>
          </a:p>
          <a:p>
            <a:pPr lvl="1"/>
            <a:r>
              <a:rPr lang="de-DE" dirty="0"/>
              <a:t>Herren E (1. </a:t>
            </a:r>
            <a:r>
              <a:rPr lang="mr-IN" dirty="0"/>
              <a:t>–</a:t>
            </a:r>
            <a:r>
              <a:rPr lang="de-DE" dirty="0"/>
              <a:t> 4. Kreisklasse)</a:t>
            </a:r>
          </a:p>
          <a:p>
            <a:pPr lvl="2"/>
            <a:r>
              <a:rPr lang="de-DE" dirty="0"/>
              <a:t>TV </a:t>
            </a:r>
            <a:r>
              <a:rPr lang="de-DE" dirty="0" err="1"/>
              <a:t>Pöhlde</a:t>
            </a:r>
            <a:r>
              <a:rPr lang="de-DE" dirty="0"/>
              <a:t> 1</a:t>
            </a:r>
          </a:p>
          <a:p>
            <a:pPr lvl="2"/>
            <a:r>
              <a:rPr lang="de-DE" dirty="0"/>
              <a:t>SCW Göttingen 9</a:t>
            </a:r>
          </a:p>
          <a:p>
            <a:pPr lvl="2"/>
            <a:r>
              <a:rPr lang="de-DE" dirty="0"/>
              <a:t>TTSV </a:t>
            </a:r>
            <a:r>
              <a:rPr lang="de-DE" dirty="0" err="1"/>
              <a:t>Mielenhausen</a:t>
            </a:r>
            <a:r>
              <a:rPr lang="de-DE"/>
              <a:t> 3</a:t>
            </a:r>
            <a:endParaRPr lang="de-DE" dirty="0"/>
          </a:p>
          <a:p>
            <a:pPr lvl="1"/>
            <a:r>
              <a:rPr lang="de-DE" dirty="0"/>
              <a:t>Damen A</a:t>
            </a:r>
          </a:p>
          <a:p>
            <a:pPr lvl="2"/>
            <a:r>
              <a:rPr lang="de-DE" dirty="0"/>
              <a:t>...</a:t>
            </a:r>
          </a:p>
          <a:p>
            <a:pPr lvl="1"/>
            <a:r>
              <a:rPr lang="de-DE" dirty="0"/>
              <a:t>Damen B, C</a:t>
            </a:r>
          </a:p>
          <a:p>
            <a:pPr lvl="2"/>
            <a:r>
              <a:rPr lang="de-DE" dirty="0"/>
              <a:t>... </a:t>
            </a:r>
          </a:p>
          <a:p>
            <a:pPr lvl="1"/>
            <a:r>
              <a:rPr lang="de-DE" dirty="0"/>
              <a:t>Damen D</a:t>
            </a:r>
          </a:p>
          <a:p>
            <a:pPr lvl="2"/>
            <a:r>
              <a:rPr lang="de-DE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272150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1C456-7017-8449-AEDC-7CDED2F55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00BB236-13FC-594D-9821-70ECCBCFB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7927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Begrüßung und Feststellung Anwesenheit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Grußwort PSV Kreiensen (Herren NOM)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Allgemeine Informationen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Ehrungen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Änderungen DB und GAO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Änderungen WO/AB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Exkurs Gruppeneinteilung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Gruppeneinteilung 2023/24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Bekanntgabe der Spielleiter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Mannschaftsmeisterschaften und Landespokal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Termine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Verschiedenes</a:t>
            </a:r>
          </a:p>
        </p:txBody>
      </p:sp>
    </p:spTree>
    <p:extLst>
      <p:ext uri="{BB962C8B-B14F-4D97-AF65-F5344CB8AC3E}">
        <p14:creationId xmlns:p14="http://schemas.microsoft.com/office/powerpoint/2010/main" val="38392134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10. Meldungen Mannschaftsmeisterschaften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Die Meldungen für die Mannschaftsmeisterschaften müssen offline per Email erfolgen</a:t>
            </a:r>
          </a:p>
          <a:p>
            <a:r>
              <a:rPr lang="de-DE" dirty="0"/>
              <a:t>Einsendeschluss für die Meldungen ist der 30. September</a:t>
            </a:r>
          </a:p>
          <a:p>
            <a:r>
              <a:rPr lang="de-DE" dirty="0"/>
              <a:t>Die Meldungen bitte wie folgt einreichen</a:t>
            </a:r>
          </a:p>
          <a:p>
            <a:pPr lvl="1"/>
            <a:r>
              <a:rPr lang="de-DE" dirty="0"/>
              <a:t>Jugend 15 m/</a:t>
            </a:r>
            <a:r>
              <a:rPr lang="de-DE" dirty="0" err="1"/>
              <a:t>w</a:t>
            </a:r>
            <a:r>
              <a:rPr lang="de-DE" dirty="0"/>
              <a:t> (ehemals Schüler A) an</a:t>
            </a:r>
          </a:p>
          <a:p>
            <a:pPr lvl="2"/>
            <a:r>
              <a:rPr lang="de-DE" dirty="0">
                <a:hlinkClick r:id="rId2"/>
              </a:rPr>
              <a:t>Sascha.fuchs@ttrv-suedniedersachsen.de</a:t>
            </a:r>
            <a:endParaRPr lang="de-DE" dirty="0"/>
          </a:p>
          <a:p>
            <a:pPr lvl="1"/>
            <a:r>
              <a:rPr lang="de-DE" dirty="0"/>
              <a:t>Traditionsmannschaften Ü40, Ü50, Ü60</a:t>
            </a:r>
          </a:p>
          <a:p>
            <a:pPr lvl="2"/>
            <a:r>
              <a:rPr lang="de-DE" dirty="0">
                <a:hlinkClick r:id="rId3"/>
              </a:rPr>
              <a:t>Martin.koeneke@ttrv-suedniedersachsen.de</a:t>
            </a:r>
            <a:endParaRPr lang="de-DE" dirty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0577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11. Termine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80292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Spieltermine der Vereine (Kreisebene)</a:t>
            </a:r>
          </a:p>
          <a:p>
            <a:pPr lvl="1"/>
            <a:r>
              <a:rPr lang="de-DE" dirty="0"/>
              <a:t>Bitte sendet die ausgefüllte Übersicht bis zum 30. Juni an </a:t>
            </a:r>
            <a:r>
              <a:rPr lang="de-DE" dirty="0">
                <a:hlinkClick r:id="rId2"/>
              </a:rPr>
              <a:t>info@ttrv-suedniedersachsen.de</a:t>
            </a:r>
            <a:endParaRPr lang="de-DE" dirty="0"/>
          </a:p>
          <a:p>
            <a:r>
              <a:rPr lang="de-DE" dirty="0"/>
              <a:t>Allgemeine Termine Hinrunde (aktueller Stand)</a:t>
            </a:r>
          </a:p>
          <a:p>
            <a:pPr lvl="1"/>
            <a:r>
              <a:rPr lang="de-DE" dirty="0"/>
              <a:t>20. Juni – 1. Juli Mannschaftsmeldung Hinrunde 2023/24 und Pokal</a:t>
            </a:r>
          </a:p>
          <a:p>
            <a:pPr lvl="1"/>
            <a:r>
              <a:rPr lang="de-DE" dirty="0"/>
              <a:t>02. September: Beginn Hinrunde</a:t>
            </a:r>
          </a:p>
          <a:p>
            <a:pPr lvl="1"/>
            <a:r>
              <a:rPr lang="de-DE" dirty="0"/>
              <a:t>30. September: Regionsmeisterschaften Senioren beim SV RW </a:t>
            </a:r>
            <a:r>
              <a:rPr lang="de-DE" dirty="0" err="1"/>
              <a:t>Hörden</a:t>
            </a:r>
            <a:endParaRPr lang="de-DE" dirty="0"/>
          </a:p>
          <a:p>
            <a:pPr lvl="1"/>
            <a:r>
              <a:rPr lang="de-DE" dirty="0"/>
              <a:t>07. &amp; 08. Oktober: Regionsmeisterschaften Erwachsene und Nachwuchs in Geismar</a:t>
            </a:r>
          </a:p>
          <a:p>
            <a:pPr lvl="1"/>
            <a:r>
              <a:rPr lang="de-DE" dirty="0"/>
              <a:t>11. &amp; 12. November: BIM Nachwuchs (SV Viktoria </a:t>
            </a:r>
            <a:r>
              <a:rPr lang="de-DE" dirty="0" err="1"/>
              <a:t>Woltwiesche</a:t>
            </a:r>
            <a:r>
              <a:rPr lang="de-DE" dirty="0"/>
              <a:t>; Peine)</a:t>
            </a:r>
          </a:p>
          <a:p>
            <a:pPr lvl="1"/>
            <a:r>
              <a:rPr lang="de-DE" dirty="0"/>
              <a:t>10. Dezember: Letzter Spieltag Hinrunde 2023/24</a:t>
            </a:r>
          </a:p>
          <a:p>
            <a:pPr lvl="1"/>
            <a:endParaRPr lang="de-DE" dirty="0"/>
          </a:p>
          <a:p>
            <a:pPr lvl="2"/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6677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E2CE8-363E-4E31-90E9-BC60F955B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12. Verschiedenes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4915B2-3AAC-4ECE-A256-2DCDE585E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de-DE" dirty="0"/>
              <a:t>Fragen </a:t>
            </a:r>
          </a:p>
          <a:p>
            <a:pPr lvl="1"/>
            <a:r>
              <a:rPr lang="de-DE" dirty="0"/>
              <a:t>Altersklassen 2023/24</a:t>
            </a:r>
          </a:p>
          <a:p>
            <a:pPr lvl="2"/>
            <a:r>
              <a:rPr lang="de-DE" dirty="0"/>
              <a:t>Nachwuchs</a:t>
            </a:r>
          </a:p>
          <a:p>
            <a:pPr lvl="3"/>
            <a:r>
              <a:rPr lang="de-DE" dirty="0"/>
              <a:t>Jugend 19: 2005 und jünger</a:t>
            </a:r>
          </a:p>
          <a:p>
            <a:pPr lvl="3"/>
            <a:r>
              <a:rPr lang="de-DE" dirty="0"/>
              <a:t>Jugend 15: 2009 und jünger</a:t>
            </a:r>
          </a:p>
          <a:p>
            <a:pPr lvl="3"/>
            <a:r>
              <a:rPr lang="de-DE" dirty="0"/>
              <a:t>Jugend 13: 2011 und jünger</a:t>
            </a:r>
          </a:p>
          <a:p>
            <a:pPr lvl="3"/>
            <a:r>
              <a:rPr lang="de-DE" dirty="0"/>
              <a:t>Jugend 11: 2013 und jünger</a:t>
            </a:r>
          </a:p>
          <a:p>
            <a:pPr lvl="2"/>
            <a:r>
              <a:rPr lang="de-DE" dirty="0"/>
              <a:t>Senioren</a:t>
            </a:r>
          </a:p>
          <a:p>
            <a:pPr lvl="3"/>
            <a:r>
              <a:rPr lang="de-DE" dirty="0"/>
              <a:t>Ü75: 1949 und älter</a:t>
            </a:r>
          </a:p>
          <a:p>
            <a:pPr lvl="3"/>
            <a:r>
              <a:rPr lang="de-DE" dirty="0"/>
              <a:t>Ü60: 1964 und älter</a:t>
            </a:r>
          </a:p>
          <a:p>
            <a:pPr lvl="3"/>
            <a:r>
              <a:rPr lang="de-DE" dirty="0"/>
              <a:t>Ü50: 1974 und älter</a:t>
            </a:r>
          </a:p>
          <a:p>
            <a:pPr lvl="3"/>
            <a:r>
              <a:rPr lang="de-DE" dirty="0"/>
              <a:t>Ü40: 1984 und älter</a:t>
            </a:r>
          </a:p>
        </p:txBody>
      </p:sp>
    </p:spTree>
    <p:extLst>
      <p:ext uri="{BB962C8B-B14F-4D97-AF65-F5344CB8AC3E}">
        <p14:creationId xmlns:p14="http://schemas.microsoft.com/office/powerpoint/2010/main" val="3578683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41ECE-FF66-964D-8F3D-8A91BD962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7D0B9E-3772-854B-93CF-2D8FDF2B6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5400" dirty="0"/>
              <a:t>Danke für die Aufmerksamkeit und gute Heimfahrt!</a:t>
            </a:r>
          </a:p>
          <a:p>
            <a:pPr marL="0" indent="0">
              <a:buNone/>
            </a:pPr>
            <a:endParaRPr lang="de-DE" sz="5400" dirty="0"/>
          </a:p>
          <a:p>
            <a:pPr marL="0" indent="0">
              <a:buNone/>
            </a:pPr>
            <a:r>
              <a:rPr lang="de-DE" dirty="0"/>
              <a:t>Das Sport-Team vom TTRV Südniedersachsen</a:t>
            </a:r>
          </a:p>
        </p:txBody>
      </p:sp>
    </p:spTree>
    <p:extLst>
      <p:ext uri="{BB962C8B-B14F-4D97-AF65-F5344CB8AC3E}">
        <p14:creationId xmlns:p14="http://schemas.microsoft.com/office/powerpoint/2010/main" val="3183608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4ABCE9-9828-5545-9C22-ED85310B2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5b. Zeitgemäßer Spielbetrieb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33AC90-8CB3-9449-A245-6238C4081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8151"/>
            <a:ext cx="8229600" cy="4418045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Sollstärke von Gruppen</a:t>
            </a:r>
          </a:p>
          <a:p>
            <a:pPr lvl="1"/>
            <a:r>
              <a:rPr lang="de-DE" dirty="0"/>
              <a:t>Sind 10er oder 8er Gruppen die Zukunft?</a:t>
            </a:r>
          </a:p>
          <a:p>
            <a:pPr lvl="1"/>
            <a:r>
              <a:rPr lang="de-DE" dirty="0"/>
              <a:t>Pro</a:t>
            </a:r>
          </a:p>
          <a:p>
            <a:pPr lvl="2"/>
            <a:r>
              <a:rPr lang="de-DE" dirty="0"/>
              <a:t>Anzahl Gruppen kann (vorerst) gehalten werden – Entfernung zum Gegner bleiben (vorerst) konstant</a:t>
            </a:r>
          </a:p>
          <a:p>
            <a:pPr lvl="2"/>
            <a:r>
              <a:rPr lang="de-DE" dirty="0"/>
              <a:t>Mehr Flexibilität bei Terminansetzungen</a:t>
            </a:r>
          </a:p>
          <a:p>
            <a:pPr lvl="1"/>
            <a:r>
              <a:rPr lang="de-DE" dirty="0"/>
              <a:t>Contra</a:t>
            </a:r>
          </a:p>
          <a:p>
            <a:pPr lvl="2"/>
            <a:r>
              <a:rPr lang="de-DE" dirty="0"/>
              <a:t>Sportlicher Reiz nimmt ab</a:t>
            </a:r>
          </a:p>
          <a:p>
            <a:pPr lvl="2"/>
            <a:r>
              <a:rPr lang="de-DE" dirty="0"/>
              <a:t>Regelabstieg der WO/AB bleibt bestehen</a:t>
            </a:r>
          </a:p>
          <a:p>
            <a:pPr lvl="2"/>
            <a:r>
              <a:rPr lang="de-DE" dirty="0"/>
              <a:t>Nachrücken „einklagbar“</a:t>
            </a:r>
          </a:p>
          <a:p>
            <a:r>
              <a:rPr lang="de-DE" dirty="0"/>
              <a:t>Mannschaftstärke </a:t>
            </a:r>
          </a:p>
          <a:p>
            <a:pPr lvl="1"/>
            <a:r>
              <a:rPr lang="de-DE" dirty="0"/>
              <a:t>Sind 4er oder 6er Mannschaften?</a:t>
            </a:r>
          </a:p>
        </p:txBody>
      </p:sp>
    </p:spTree>
    <p:extLst>
      <p:ext uri="{BB962C8B-B14F-4D97-AF65-F5344CB8AC3E}">
        <p14:creationId xmlns:p14="http://schemas.microsoft.com/office/powerpoint/2010/main" val="2660047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D42D6-1576-4F83-9145-A77106F84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Fazit</a:t>
            </a:r>
            <a:r>
              <a:rPr lang="en-US" dirty="0"/>
              <a:t> RGT online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C7B6ED-EB8A-43BC-857F-A1A33C52F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</a:t>
            </a:r>
          </a:p>
          <a:p>
            <a:pPr lvl="1"/>
            <a:r>
              <a:rPr lang="en-US" dirty="0" err="1"/>
              <a:t>Ökologisch</a:t>
            </a:r>
            <a:r>
              <a:rPr lang="en-US" dirty="0"/>
              <a:t> </a:t>
            </a:r>
            <a:r>
              <a:rPr lang="en-US" dirty="0" err="1"/>
              <a:t>sinnvoller</a:t>
            </a:r>
            <a:r>
              <a:rPr lang="en-US" dirty="0"/>
              <a:t>, </a:t>
            </a:r>
            <a:r>
              <a:rPr lang="en-US" dirty="0" err="1"/>
              <a:t>Ressourcen</a:t>
            </a:r>
            <a:r>
              <a:rPr lang="en-US" dirty="0"/>
              <a:t> </a:t>
            </a:r>
            <a:r>
              <a:rPr lang="en-US" dirty="0" err="1"/>
              <a:t>schonender</a:t>
            </a:r>
            <a:r>
              <a:rPr lang="en-US" dirty="0"/>
              <a:t> (Zeit, </a:t>
            </a:r>
            <a:r>
              <a:rPr lang="en-US" dirty="0" err="1"/>
              <a:t>Benzin</a:t>
            </a:r>
            <a:r>
              <a:rPr lang="en-US" dirty="0"/>
              <a:t>, …)</a:t>
            </a:r>
          </a:p>
          <a:p>
            <a:pPr lvl="1"/>
            <a:r>
              <a:rPr lang="en-US" dirty="0" err="1"/>
              <a:t>Größere</a:t>
            </a:r>
            <a:r>
              <a:rPr lang="en-US" dirty="0"/>
              <a:t> </a:t>
            </a:r>
            <a:r>
              <a:rPr lang="en-US" dirty="0" err="1"/>
              <a:t>Flexibilität</a:t>
            </a:r>
            <a:endParaRPr lang="en-US" dirty="0"/>
          </a:p>
          <a:p>
            <a:pPr lvl="2"/>
            <a:r>
              <a:rPr lang="en-US" dirty="0"/>
              <a:t>Zeit (</a:t>
            </a:r>
            <a:r>
              <a:rPr lang="en-US" dirty="0" err="1"/>
              <a:t>keine</a:t>
            </a:r>
            <a:r>
              <a:rPr lang="en-US" dirty="0"/>
              <a:t> </a:t>
            </a:r>
            <a:r>
              <a:rPr lang="en-US" dirty="0" err="1"/>
              <a:t>Anfahrten</a:t>
            </a:r>
            <a:r>
              <a:rPr lang="en-US" dirty="0"/>
              <a:t>; es kann </a:t>
            </a:r>
            <a:r>
              <a:rPr lang="en-US" dirty="0" err="1"/>
              <a:t>auch</a:t>
            </a:r>
            <a:r>
              <a:rPr lang="en-US" dirty="0"/>
              <a:t> von </a:t>
            </a:r>
            <a:r>
              <a:rPr lang="en-US" dirty="0" err="1"/>
              <a:t>mobilen</a:t>
            </a:r>
            <a:r>
              <a:rPr lang="en-US" dirty="0"/>
              <a:t> </a:t>
            </a:r>
            <a:r>
              <a:rPr lang="en-US" dirty="0" err="1"/>
              <a:t>Geräten</a:t>
            </a:r>
            <a:r>
              <a:rPr lang="en-US" dirty="0"/>
              <a:t> </a:t>
            </a:r>
            <a:r>
              <a:rPr lang="en-US" dirty="0" err="1"/>
              <a:t>dran</a:t>
            </a:r>
            <a:r>
              <a:rPr lang="en-US" dirty="0"/>
              <a:t> </a:t>
            </a:r>
            <a:r>
              <a:rPr lang="en-US" dirty="0" err="1"/>
              <a:t>teilgenommen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Ort (</a:t>
            </a:r>
            <a:r>
              <a:rPr lang="en-US" dirty="0" err="1"/>
              <a:t>kein</a:t>
            </a:r>
            <a:r>
              <a:rPr lang="en-US" dirty="0"/>
              <a:t> Beamer, </a:t>
            </a:r>
            <a:r>
              <a:rPr lang="en-US" dirty="0" err="1"/>
              <a:t>Bestuhlung</a:t>
            </a:r>
            <a:r>
              <a:rPr lang="en-US" dirty="0"/>
              <a:t>, etc. </a:t>
            </a:r>
            <a:r>
              <a:rPr lang="en-US" dirty="0" err="1"/>
              <a:t>notwendig</a:t>
            </a:r>
            <a:r>
              <a:rPr lang="en-US" dirty="0"/>
              <a:t>)</a:t>
            </a:r>
          </a:p>
          <a:p>
            <a:r>
              <a:rPr lang="en-US" dirty="0"/>
              <a:t>Contra</a:t>
            </a:r>
          </a:p>
          <a:p>
            <a:pPr lvl="1"/>
            <a:r>
              <a:rPr lang="en-US" dirty="0" err="1"/>
              <a:t>Beteiligung</a:t>
            </a:r>
            <a:r>
              <a:rPr lang="en-US" dirty="0"/>
              <a:t> </a:t>
            </a:r>
            <a:r>
              <a:rPr lang="en-US" dirty="0" err="1"/>
              <a:t>geringer</a:t>
            </a:r>
            <a:r>
              <a:rPr lang="en-US" dirty="0"/>
              <a:t>!</a:t>
            </a:r>
          </a:p>
          <a:p>
            <a:pPr lvl="1"/>
            <a:r>
              <a:rPr lang="en-US" dirty="0" err="1"/>
              <a:t>Rückfragen</a:t>
            </a:r>
            <a:r>
              <a:rPr lang="en-US" dirty="0"/>
              <a:t>/ </a:t>
            </a:r>
            <a:r>
              <a:rPr lang="en-US" dirty="0" err="1"/>
              <a:t>Änderungen</a:t>
            </a:r>
            <a:r>
              <a:rPr lang="en-US" dirty="0"/>
              <a:t> </a:t>
            </a:r>
            <a:r>
              <a:rPr lang="en-US" dirty="0" err="1"/>
              <a:t>kamen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Anschluss per Email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 err="1">
                <a:sym typeface="Wingdings" panose="05000000000000000000" pitchFamily="2" charset="2"/>
              </a:rPr>
              <a:t>doppelte</a:t>
            </a:r>
            <a:r>
              <a:rPr lang="en-US" dirty="0">
                <a:sym typeface="Wingdings" panose="05000000000000000000" pitchFamily="2" charset="2"/>
              </a:rPr>
              <a:t> Arbeit!</a:t>
            </a:r>
          </a:p>
          <a:p>
            <a:pPr lvl="1"/>
            <a:r>
              <a:rPr lang="de-DE" dirty="0"/>
              <a:t>Technische Probleme (Mikrofon stumm, aus Meeting rausgeflogen, …); „Kinderkrankheiten“?</a:t>
            </a:r>
          </a:p>
          <a:p>
            <a:pPr lvl="1"/>
            <a:r>
              <a:rPr lang="de-DE" dirty="0"/>
              <a:t>Diskussion/ </a:t>
            </a:r>
            <a:r>
              <a:rPr lang="de-DE" dirty="0" err="1"/>
              <a:t>Ausstausch</a:t>
            </a:r>
            <a:r>
              <a:rPr lang="de-DE" dirty="0"/>
              <a:t> wesentlich geringer</a:t>
            </a:r>
          </a:p>
          <a:p>
            <a:r>
              <a:rPr lang="de-DE" dirty="0"/>
              <a:t>Einige Vereine bevorzugen </a:t>
            </a:r>
            <a:r>
              <a:rPr lang="de-DE" dirty="0" err="1"/>
              <a:t>Präzensveranstaltungen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172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22209-397F-0148-8779-34992955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5037"/>
          </a:xfrm>
        </p:spPr>
        <p:txBody>
          <a:bodyPr>
            <a:normAutofit/>
          </a:bodyPr>
          <a:lstStyle/>
          <a:p>
            <a:r>
              <a:rPr lang="de-DE" dirty="0"/>
              <a:t>6. Gruppeneinteilung Ablauf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7E90FA-DDCC-034A-9EBF-BD8172E07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11564"/>
            <a:ext cx="8347753" cy="5034372"/>
          </a:xfrm>
        </p:spPr>
        <p:txBody>
          <a:bodyPr>
            <a:normAutofit fontScale="70000" lnSpcReduction="2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Ablauf Gruppeneinteilung Kreisebene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01. – 10. Juni: Vereinsmeldung in </a:t>
            </a:r>
            <a:r>
              <a:rPr lang="de-DE" dirty="0" err="1"/>
              <a:t>click-tt</a:t>
            </a:r>
            <a:r>
              <a:rPr lang="de-DE" dirty="0"/>
              <a:t> seitens der Vereine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Ca. 15. Juni: Veröffentlichung der vorläufigen Gruppeneinteilung in </a:t>
            </a:r>
            <a:r>
              <a:rPr lang="de-DE" dirty="0" err="1"/>
              <a:t>click-tt</a:t>
            </a:r>
            <a:r>
              <a:rPr lang="de-DE" dirty="0"/>
              <a:t> und per Rundschreibungen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b="1" dirty="0"/>
              <a:t>Regionsgruppentage ONLINE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e-DE" dirty="0"/>
              <a:t>18. Juni 19 Uhr: Herren Altkreis Osterode (MS TEAMS)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e-DE" dirty="0"/>
              <a:t>19. Juni 14 Uhr: Nachwuchs (MS TEAMS)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e-DE" dirty="0"/>
              <a:t>21. Juni 19 Uhr: Damen (ZOOM)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e-DE" dirty="0"/>
              <a:t>23. Juni 19 Uhr: Altkreis Göttingen (ZOOM)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de-DE" dirty="0"/>
              <a:t>25. Juni 19 Uhr: Altkreis Northeim (ZOOM)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Ca. 28. Juni: Veröffentlichung der endgültigen Gruppeneinteilung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Bis 30. Juni: Rückmeldung der Vereine bei Unstimmigkeiten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b="1" i="1" dirty="0"/>
              <a:t>Erfassung Mannschaftsmeldung Hinrunde 2021/22 + </a:t>
            </a:r>
            <a:r>
              <a:rPr lang="de-DE" b="1" i="1" u="sng" dirty="0"/>
              <a:t>Pokal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i="1" dirty="0"/>
              <a:t>Die Aufstellungen der Hinrunde können parallel ab dem 20. Juni – 1. Juli erfolgen.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Da die Einteilung Bezirk bereits steht und auf Kreisebene ausschließlich in 4er Mannschaften gespielt wird, sollte es zu keinen Problemen bei nachträglichen Änderungen in der Spielklasse kommen von Mannschaften.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de-DE" dirty="0"/>
              <a:t>In Notfällen können die Regions-Admins (Ralf Kleinecke, Andre </a:t>
            </a:r>
            <a:r>
              <a:rPr lang="de-DE" dirty="0" err="1"/>
              <a:t>Meve</a:t>
            </a:r>
            <a:r>
              <a:rPr lang="de-DE" dirty="0"/>
              <a:t>) noch Änderungen nach dem 1. Juli vornehmen.</a:t>
            </a:r>
          </a:p>
        </p:txBody>
      </p:sp>
    </p:spTree>
    <p:extLst>
      <p:ext uri="{BB962C8B-B14F-4D97-AF65-F5344CB8AC3E}">
        <p14:creationId xmlns:p14="http://schemas.microsoft.com/office/powerpoint/2010/main" val="420439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4579E7-1C6C-4047-97DA-22FC7D2E0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de-DE" dirty="0"/>
              <a:t>Begrüßung &amp; 2.Grußwort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28A90A-6D12-D146-B9BA-B88A9D2F6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0"/>
            <a:ext cx="7354958" cy="4525963"/>
          </a:xfrm>
        </p:spPr>
        <p:txBody>
          <a:bodyPr>
            <a:normAutofit/>
          </a:bodyPr>
          <a:lstStyle/>
          <a:p>
            <a:r>
              <a:rPr lang="de-DE" sz="4400" dirty="0"/>
              <a:t>Begrüßung</a:t>
            </a:r>
          </a:p>
          <a:p>
            <a:r>
              <a:rPr lang="de-DE" sz="4400" dirty="0"/>
              <a:t>Grußwort PSV Kreiensen (Herren NOM)</a:t>
            </a:r>
          </a:p>
          <a:p>
            <a:r>
              <a:rPr lang="de-DE" sz="4400" dirty="0"/>
              <a:t>Feststellung Anwesenheit</a:t>
            </a:r>
          </a:p>
          <a:p>
            <a:pPr marL="0" indent="0">
              <a:buNone/>
            </a:pP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2912442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3. Allgemeine Informationen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71043" cy="486224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de-DE" dirty="0"/>
              <a:t>Änderungen im Vorstand</a:t>
            </a:r>
          </a:p>
          <a:p>
            <a:pPr lvl="2"/>
            <a:r>
              <a:rPr lang="de-DE" dirty="0"/>
              <a:t>Ressortleiter Leistungssport Tim Wiegand (vorher Mike Kaufhold)</a:t>
            </a:r>
          </a:p>
          <a:p>
            <a:pPr lvl="2"/>
            <a:r>
              <a:rPr lang="de-DE" dirty="0"/>
              <a:t>Ressortleiterin Breitensport Alexandra Bock (vorher Tobias Bevern)</a:t>
            </a:r>
          </a:p>
          <a:p>
            <a:pPr lvl="1"/>
            <a:r>
              <a:rPr lang="de-DE" dirty="0"/>
              <a:t>Ausblick Vorstand</a:t>
            </a:r>
          </a:p>
          <a:p>
            <a:pPr lvl="2"/>
            <a:r>
              <a:rPr lang="de-DE" dirty="0"/>
              <a:t>Umbau Vorstand und Themengebiete</a:t>
            </a:r>
          </a:p>
          <a:p>
            <a:pPr lvl="2"/>
            <a:r>
              <a:rPr lang="de-DE" dirty="0"/>
              <a:t>„Team“-Vorstand mit Sprecher</a:t>
            </a:r>
          </a:p>
          <a:p>
            <a:pPr lvl="2"/>
            <a:r>
              <a:rPr lang="de-DE" dirty="0"/>
              <a:t>Satzungsänderung auf außerordentlichen Regionsverbandstag in 2024</a:t>
            </a:r>
          </a:p>
          <a:p>
            <a:pPr lvl="1"/>
            <a:r>
              <a:rPr lang="de-DE" dirty="0"/>
              <a:t>Kommission Zukunft Tischtennis</a:t>
            </a:r>
          </a:p>
          <a:p>
            <a:pPr lvl="2"/>
            <a:r>
              <a:rPr lang="de-DE" dirty="0"/>
              <a:t>100 Teilnehmer aus allen Bereichen</a:t>
            </a:r>
          </a:p>
          <a:p>
            <a:pPr lvl="2"/>
            <a:r>
              <a:rPr lang="de-DE" dirty="0"/>
              <a:t>Start im Januar 2024</a:t>
            </a:r>
          </a:p>
          <a:p>
            <a:pPr marL="457200" lvl="1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53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C2C35A-FFB5-FE45-976A-66CA25B8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Ehrungen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1030C6-462E-4C4B-8B57-97B86F313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Punktspielbetrieb</a:t>
            </a:r>
          </a:p>
          <a:p>
            <a:pPr lvl="1"/>
            <a:r>
              <a:rPr lang="de-DE" dirty="0"/>
              <a:t>Erwachsene</a:t>
            </a:r>
          </a:p>
          <a:p>
            <a:pPr lvl="1"/>
            <a:r>
              <a:rPr lang="de-DE" dirty="0"/>
              <a:t>Jugend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808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9CB0F6-53E8-290E-2656-7DA367FE9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Änderungen DB &amp; GAO TTRV SN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93D526-BA73-0FF7-5491-A9C521401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Gebühren- und Abgabenordnung</a:t>
            </a:r>
          </a:p>
          <a:p>
            <a:pPr lvl="1"/>
            <a:r>
              <a:rPr lang="de-DE" dirty="0"/>
              <a:t>Keine Ordnungsgelder bei Jugend für unvollständiges Antreten bei Punkt- und Pokalspielen</a:t>
            </a:r>
          </a:p>
          <a:p>
            <a:r>
              <a:rPr lang="de-DE" dirty="0"/>
              <a:t>Durchführungsbestimmung IM Jugend</a:t>
            </a:r>
          </a:p>
          <a:p>
            <a:pPr lvl="1"/>
            <a:r>
              <a:rPr lang="de-DE" dirty="0"/>
              <a:t>Für die Bezirks-IM qualifizieren sich die Plätze 1-4 (bisher Platz 1).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2191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38545"/>
          </a:xfrm>
        </p:spPr>
        <p:txBody>
          <a:bodyPr>
            <a:normAutofit/>
          </a:bodyPr>
          <a:lstStyle/>
          <a:p>
            <a:r>
              <a:rPr lang="de-DE" dirty="0"/>
              <a:t> 6a. Änderungen WO/AB (1)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4868863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Umfrage vom TTVN </a:t>
            </a:r>
          </a:p>
          <a:p>
            <a:pPr lvl="1"/>
            <a:r>
              <a:rPr lang="de-DE" dirty="0"/>
              <a:t>Über 10.000 ausgefüllte Fragebögen von 30.000 möglichen Teilnehmern in Niedersachsen</a:t>
            </a:r>
          </a:p>
          <a:p>
            <a:r>
              <a:rPr lang="de-DE" dirty="0"/>
              <a:t>Ergebnisse der Umfrage als Basis für Änderungen durch den Hauptausschuss</a:t>
            </a:r>
          </a:p>
          <a:p>
            <a:pPr lvl="1"/>
            <a:r>
              <a:rPr lang="de-DE" dirty="0"/>
              <a:t>Umstellung auf 4er Mannschaften</a:t>
            </a:r>
          </a:p>
          <a:p>
            <a:pPr lvl="2"/>
            <a:r>
              <a:rPr lang="de-DE" dirty="0"/>
              <a:t>2024/ 25 gesamte Kreisebene</a:t>
            </a:r>
          </a:p>
          <a:p>
            <a:pPr lvl="2"/>
            <a:r>
              <a:rPr lang="de-DE" dirty="0"/>
              <a:t>2025/ 26 (1. &amp; 2.) Bezirksklassen</a:t>
            </a:r>
          </a:p>
          <a:p>
            <a:pPr lvl="2"/>
            <a:r>
              <a:rPr lang="de-DE" dirty="0"/>
              <a:t>2026/ 27 Bezirksliga und Bezirksoberliga</a:t>
            </a:r>
          </a:p>
          <a:p>
            <a:pPr lvl="2"/>
            <a:r>
              <a:rPr lang="de-DE" dirty="0"/>
              <a:t>2027/ 28 Landes- und Verbandsliga</a:t>
            </a:r>
          </a:p>
          <a:p>
            <a:pPr lvl="1"/>
            <a:r>
              <a:rPr lang="de-DE" dirty="0"/>
              <a:t>Regelung Sonderstartrecht „Aus 2 mach 3“</a:t>
            </a:r>
          </a:p>
        </p:txBody>
      </p:sp>
    </p:spTree>
    <p:extLst>
      <p:ext uri="{BB962C8B-B14F-4D97-AF65-F5344CB8AC3E}">
        <p14:creationId xmlns:p14="http://schemas.microsoft.com/office/powerpoint/2010/main" val="3453790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AA6614-9D81-CB5E-4200-18D35F2AB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6a. Änderungen WO/AB Damen und Jugend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896AD6-3131-9880-3CAD-427A26A9E7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u="sng" dirty="0"/>
              <a:t>Damen</a:t>
            </a:r>
          </a:p>
          <a:p>
            <a:r>
              <a:rPr lang="de-DE" dirty="0"/>
              <a:t>Generell 4er Mannschaften im Bundessystem</a:t>
            </a:r>
          </a:p>
          <a:p>
            <a:r>
              <a:rPr lang="de-DE" dirty="0"/>
              <a:t>Bestandschutz BS-System</a:t>
            </a:r>
          </a:p>
          <a:p>
            <a:r>
              <a:rPr lang="de-DE" dirty="0"/>
              <a:t>Unterste Spielklasse darf abweichen, ABER</a:t>
            </a:r>
          </a:p>
          <a:p>
            <a:pPr lvl="1"/>
            <a:r>
              <a:rPr lang="de-DE" i="1" dirty="0"/>
              <a:t>KEINE Zweier-Mannschaften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79E2D66-4B66-0F62-AAF6-4D20F61D0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u="sng" dirty="0"/>
              <a:t>Jugend</a:t>
            </a:r>
          </a:p>
          <a:p>
            <a:r>
              <a:rPr lang="de-DE" dirty="0"/>
              <a:t>Nachwuchs mit 4er- oder 3er-Mannschaften gespielt</a:t>
            </a:r>
          </a:p>
          <a:p>
            <a:r>
              <a:rPr lang="de-DE" dirty="0"/>
              <a:t>Unterste Spielklasse darf abweichen</a:t>
            </a:r>
          </a:p>
          <a:p>
            <a:r>
              <a:rPr lang="de-DE" dirty="0"/>
              <a:t>Spielsysteme</a:t>
            </a:r>
          </a:p>
          <a:p>
            <a:pPr lvl="1"/>
            <a:r>
              <a:rPr lang="de-DE" dirty="0"/>
              <a:t>Bundessystem (4)</a:t>
            </a:r>
          </a:p>
          <a:p>
            <a:pPr lvl="1"/>
            <a:r>
              <a:rPr lang="de-DE" dirty="0"/>
              <a:t>BS-System (3/4)</a:t>
            </a:r>
          </a:p>
          <a:p>
            <a:pPr lvl="1"/>
            <a:r>
              <a:rPr lang="de-DE" dirty="0" err="1"/>
              <a:t>Corbillion</a:t>
            </a:r>
            <a:r>
              <a:rPr lang="de-DE" dirty="0"/>
              <a:t>-Cup-Syst. (2)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779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7E2BBD-196A-06B4-99F3-5BF61EC47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8788"/>
          </a:xfrm>
        </p:spPr>
        <p:txBody>
          <a:bodyPr/>
          <a:lstStyle/>
          <a:p>
            <a:r>
              <a:rPr lang="de-DE" dirty="0"/>
              <a:t>Ergebnisse Mannschaftsstärke (a)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2E4CD4D-F625-DD1F-0725-B63A66C10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678" y="1625968"/>
            <a:ext cx="7958583" cy="523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45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1432</Words>
  <Application>Microsoft Macintosh PowerPoint</Application>
  <PresentationFormat>Bildschirmpräsentation (4:3)</PresentationFormat>
  <Paragraphs>268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1" baseType="lpstr">
      <vt:lpstr>Arial</vt:lpstr>
      <vt:lpstr>Calibri</vt:lpstr>
      <vt:lpstr>Mangal</vt:lpstr>
      <vt:lpstr>Wingdings</vt:lpstr>
      <vt:lpstr>Office-Design</vt:lpstr>
      <vt:lpstr>Regionsgruppentage 2023/24</vt:lpstr>
      <vt:lpstr>Agenda </vt:lpstr>
      <vt:lpstr>Begrüßung &amp; 2.Grußwort</vt:lpstr>
      <vt:lpstr>3. Allgemeine Informationen</vt:lpstr>
      <vt:lpstr>4. Ehrungen</vt:lpstr>
      <vt:lpstr>5. Änderungen DB &amp; GAO TTRV SN</vt:lpstr>
      <vt:lpstr> 6a. Änderungen WO/AB (1)</vt:lpstr>
      <vt:lpstr>6a. Änderungen WO/AB Damen und Jugend</vt:lpstr>
      <vt:lpstr>Ergebnisse Mannschaftsstärke (a)</vt:lpstr>
      <vt:lpstr>Ergebnisse Mannschaftsstärke (b)</vt:lpstr>
      <vt:lpstr>6a. Änderungen WO/AB (2)</vt:lpstr>
      <vt:lpstr>Ergebnisse Spielsystem &amp; Durchspielen</vt:lpstr>
      <vt:lpstr>6b. Umsetzung in TTRV SN</vt:lpstr>
      <vt:lpstr>7. Exkurs Gruppeneinteilung</vt:lpstr>
      <vt:lpstr>7. Gruppenaufbau am Beispiel Kreisliga</vt:lpstr>
      <vt:lpstr>8. Gruppeneinteilung 2023/24 </vt:lpstr>
      <vt:lpstr>9. Spielleiter Kreisebene</vt:lpstr>
      <vt:lpstr>10. Landespokal</vt:lpstr>
      <vt:lpstr>10. Teilnehmer Landespokal 2023/24</vt:lpstr>
      <vt:lpstr>10. Meldungen Mannschaftsmeisterschaften</vt:lpstr>
      <vt:lpstr>11. Termine</vt:lpstr>
      <vt:lpstr>12. Verschiedenes</vt:lpstr>
      <vt:lpstr>PowerPoint-Präsentation</vt:lpstr>
      <vt:lpstr>5b. Zeitgemäßer Spielbetrieb</vt:lpstr>
      <vt:lpstr>Fazit RGT online</vt:lpstr>
      <vt:lpstr>6. Gruppeneinteilung Ablauf </vt:lpstr>
    </vt:vector>
  </TitlesOfParts>
  <Company>Ralf Kleinecke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TTRV Südniedersachsen</dc:title>
  <dc:creator>Ralf Kleinecke</dc:creator>
  <cp:lastModifiedBy>Ralf Kleinecke</cp:lastModifiedBy>
  <cp:revision>253</cp:revision>
  <cp:lastPrinted>2023-06-20T10:47:36Z</cp:lastPrinted>
  <dcterms:created xsi:type="dcterms:W3CDTF">2017-07-31T19:52:06Z</dcterms:created>
  <dcterms:modified xsi:type="dcterms:W3CDTF">2023-07-08T14:47:24Z</dcterms:modified>
</cp:coreProperties>
</file>